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3" r:id="rId3"/>
    <p:sldId id="257" r:id="rId4"/>
    <p:sldId id="265" r:id="rId5"/>
    <p:sldId id="258" r:id="rId6"/>
    <p:sldId id="261" r:id="rId7"/>
    <p:sldId id="262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1"/>
    <p:restoredTop sz="94677"/>
  </p:normalViewPr>
  <p:slideViewPr>
    <p:cSldViewPr snapToGrid="0" snapToObjects="1">
      <p:cViewPr varScale="1">
        <p:scale>
          <a:sx n="150" d="100"/>
          <a:sy n="150" d="100"/>
        </p:scale>
        <p:origin x="16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5270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6623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535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7128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15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910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808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008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320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00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4710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93601-C497-2D4C-A9A9-4447EB7B5B27}" type="datetimeFigureOut">
              <a:rPr kumimoji="1" lang="ja-JP" altLang="en-US" smtClean="0"/>
              <a:t>2021/9/9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F9176-C90E-5646-B56D-46C20A9EAD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0929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tk2-201-10079.vs.sakura.ne.jp:8080/Stock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60071" y="-1047619"/>
            <a:ext cx="2424873" cy="2934093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3067" y="-185211"/>
            <a:ext cx="1635955" cy="1329213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442170" y="232297"/>
            <a:ext cx="4059393" cy="2070339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27466" y="1576940"/>
            <a:ext cx="1185708" cy="96338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53225" y="5420566"/>
            <a:ext cx="2444907" cy="1922469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350908" y="5526937"/>
            <a:ext cx="928467" cy="754379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258311" y="1239565"/>
            <a:ext cx="5389379" cy="4378870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57283" y="669980"/>
            <a:ext cx="6791435" cy="5518041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A78F7E5-40AB-1A4B-BDCF-5379AC33F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986" y="2351362"/>
            <a:ext cx="5448028" cy="2150719"/>
          </a:xfrm>
          <a:noFill/>
        </p:spPr>
        <p:txBody>
          <a:bodyPr anchor="ctr">
            <a:normAutofit/>
          </a:bodyPr>
          <a:lstStyle/>
          <a:p>
            <a:r>
              <a:rPr lang="en-US" altLang="ja-JP" sz="3200" dirty="0" err="1">
                <a:solidFill>
                  <a:srgbClr val="080808"/>
                </a:solidFill>
              </a:rPr>
              <a:t>Tapabot</a:t>
            </a:r>
            <a:r>
              <a:rPr lang="ja-JP" altLang="en-US" sz="3200">
                <a:solidFill>
                  <a:srgbClr val="080808"/>
                </a:solidFill>
              </a:rPr>
              <a:t>概要など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615001" y="5698417"/>
            <a:ext cx="2231794" cy="2087159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807549" y="5333544"/>
            <a:ext cx="959985" cy="779988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06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E19A0CA-EAA5-744F-BE4B-187A0690122A}"/>
              </a:ext>
            </a:extLst>
          </p:cNvPr>
          <p:cNvSpPr txBox="1"/>
          <p:nvPr/>
        </p:nvSpPr>
        <p:spPr>
          <a:xfrm>
            <a:off x="4245114" y="3243730"/>
            <a:ext cx="116673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400" dirty="0" err="1"/>
              <a:t>tapabot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37906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sz="3200" dirty="0" err="1"/>
              <a:t>t</a:t>
            </a:r>
            <a:r>
              <a:rPr kumimoji="1" lang="en-US" altLang="ja-JP" sz="3200" dirty="0" err="1"/>
              <a:t>apabot</a:t>
            </a:r>
            <a:r>
              <a:rPr kumimoji="1" lang="ja-JP" altLang="en-US" sz="3200"/>
              <a:t>外観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雲 7">
            <a:extLst>
              <a:ext uri="{FF2B5EF4-FFF2-40B4-BE49-F238E27FC236}">
                <a16:creationId xmlns:a16="http://schemas.microsoft.com/office/drawing/2014/main" id="{06CB3D1F-EF53-454E-98A6-F866F6BF43DB}"/>
              </a:ext>
            </a:extLst>
          </p:cNvPr>
          <p:cNvSpPr/>
          <p:nvPr/>
        </p:nvSpPr>
        <p:spPr>
          <a:xfrm>
            <a:off x="191010" y="814275"/>
            <a:ext cx="9603779" cy="335407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00B2761E-C118-6848-8191-07BFF48EECCE}"/>
              </a:ext>
            </a:extLst>
          </p:cNvPr>
          <p:cNvSpPr/>
          <p:nvPr/>
        </p:nvSpPr>
        <p:spPr>
          <a:xfrm>
            <a:off x="1145061" y="1589904"/>
            <a:ext cx="3916835" cy="154165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C72CD5A-ACC9-2C40-8F82-2B577329E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731" y="1728046"/>
            <a:ext cx="1446656" cy="121548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107B323-985B-A34E-B804-7439323D2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461" y="1730653"/>
            <a:ext cx="1779425" cy="121288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BFA6E94-22FD-B946-B6A4-A8F733A92D98}"/>
              </a:ext>
            </a:extLst>
          </p:cNvPr>
          <p:cNvSpPr txBox="1"/>
          <p:nvPr/>
        </p:nvSpPr>
        <p:spPr>
          <a:xfrm>
            <a:off x="2771997" y="21511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+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2A6325B-049E-AE48-8AAB-EA2C74053048}"/>
              </a:ext>
            </a:extLst>
          </p:cNvPr>
          <p:cNvSpPr txBox="1"/>
          <p:nvPr/>
        </p:nvSpPr>
        <p:spPr>
          <a:xfrm>
            <a:off x="3896058" y="117330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パブリッククラウド</a:t>
            </a:r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CA987C34-A2C0-4244-9B99-2D77606EC520}"/>
              </a:ext>
            </a:extLst>
          </p:cNvPr>
          <p:cNvSpPr/>
          <p:nvPr/>
        </p:nvSpPr>
        <p:spPr>
          <a:xfrm>
            <a:off x="5368970" y="1564964"/>
            <a:ext cx="3330188" cy="156659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9DB2932-AD19-204D-9F4C-A7743CB06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9219" y="1752761"/>
            <a:ext cx="2715652" cy="1220458"/>
          </a:xfrm>
          <a:prstGeom prst="rect">
            <a:avLst/>
          </a:prstGeom>
        </p:spPr>
      </p:pic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5188F578-04C2-3046-B07A-8B645096C44E}"/>
              </a:ext>
            </a:extLst>
          </p:cNvPr>
          <p:cNvSpPr/>
          <p:nvPr/>
        </p:nvSpPr>
        <p:spPr>
          <a:xfrm>
            <a:off x="3225115" y="4776270"/>
            <a:ext cx="3916835" cy="171923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Centos7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2E044D0-8EB5-214E-A5BF-6A535D93BD9D}"/>
              </a:ext>
            </a:extLst>
          </p:cNvPr>
          <p:cNvSpPr/>
          <p:nvPr/>
        </p:nvSpPr>
        <p:spPr>
          <a:xfrm>
            <a:off x="3501081" y="6013619"/>
            <a:ext cx="3451654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Node.js</a:t>
            </a:r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819D9E2A-0ED3-384C-B919-A78A1EC8A708}"/>
              </a:ext>
            </a:extLst>
          </p:cNvPr>
          <p:cNvSpPr/>
          <p:nvPr/>
        </p:nvSpPr>
        <p:spPr>
          <a:xfrm>
            <a:off x="3501081" y="5227277"/>
            <a:ext cx="1604191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REST API</a:t>
            </a:r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A0811409-3C75-4E44-9B5B-0FF436BA7F91}"/>
              </a:ext>
            </a:extLst>
          </p:cNvPr>
          <p:cNvSpPr/>
          <p:nvPr/>
        </p:nvSpPr>
        <p:spPr>
          <a:xfrm>
            <a:off x="5346229" y="5235080"/>
            <a:ext cx="1604191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discord.js</a:t>
            </a:r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6C5E98-B8A9-5C48-BC46-DA2ABCDF2DA6}"/>
              </a:ext>
            </a:extLst>
          </p:cNvPr>
          <p:cNvSpPr/>
          <p:nvPr/>
        </p:nvSpPr>
        <p:spPr>
          <a:xfrm>
            <a:off x="3501081" y="5619413"/>
            <a:ext cx="3451654" cy="3353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>
                <a:solidFill>
                  <a:schemeClr val="tx1"/>
                </a:solidFill>
              </a:rPr>
              <a:t>tapabot.js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879E4C6-0DED-8D41-A7E6-C205EAA9820C}"/>
              </a:ext>
            </a:extLst>
          </p:cNvPr>
          <p:cNvSpPr txBox="1"/>
          <p:nvPr/>
        </p:nvSpPr>
        <p:spPr>
          <a:xfrm>
            <a:off x="7479520" y="5787081"/>
            <a:ext cx="2031325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レンタルサーバー</a:t>
            </a:r>
            <a:endParaRPr kumimoji="1" lang="en-US" altLang="ja-JP" dirty="0"/>
          </a:p>
          <a:p>
            <a:pPr algn="ctr"/>
            <a:r>
              <a:rPr kumimoji="1" lang="ja-JP" altLang="en-US"/>
              <a:t>（さくら</a:t>
            </a:r>
            <a:r>
              <a:rPr kumimoji="1" lang="en-US" altLang="ja-JP" dirty="0"/>
              <a:t>VPS</a:t>
            </a:r>
            <a:r>
              <a:rPr kumimoji="1" lang="ja-JP" altLang="en-US"/>
              <a:t>）</a:t>
            </a:r>
          </a:p>
        </p:txBody>
      </p:sp>
      <p:cxnSp>
        <p:nvCxnSpPr>
          <p:cNvPr id="15" name="カギ線コネクタ 14">
            <a:extLst>
              <a:ext uri="{FF2B5EF4-FFF2-40B4-BE49-F238E27FC236}">
                <a16:creationId xmlns:a16="http://schemas.microsoft.com/office/drawing/2014/main" id="{00B4A382-EC74-0D48-8798-FCA28BC235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18182" y="3502084"/>
            <a:ext cx="2974441" cy="1595549"/>
          </a:xfrm>
          <a:prstGeom prst="bentConnector3">
            <a:avLst>
              <a:gd name="adj1" fmla="val 148"/>
            </a:avLst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F93A6CE-5015-A445-9586-187D667095C7}"/>
              </a:ext>
            </a:extLst>
          </p:cNvPr>
          <p:cNvSpPr txBox="1"/>
          <p:nvPr/>
        </p:nvSpPr>
        <p:spPr>
          <a:xfrm>
            <a:off x="2753111" y="4322402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u="sng"/>
              <a:t>株式情報を更新</a:t>
            </a:r>
          </a:p>
        </p:txBody>
      </p: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3C408EA7-CA45-2E46-9CE4-87A8EE0DA192}"/>
              </a:ext>
            </a:extLst>
          </p:cNvPr>
          <p:cNvCxnSpPr/>
          <p:nvPr/>
        </p:nvCxnSpPr>
        <p:spPr>
          <a:xfrm>
            <a:off x="6046573" y="2812637"/>
            <a:ext cx="0" cy="2974442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29755C3-38E4-794D-96A2-73F58B0FE593}"/>
              </a:ext>
            </a:extLst>
          </p:cNvPr>
          <p:cNvCxnSpPr/>
          <p:nvPr/>
        </p:nvCxnSpPr>
        <p:spPr>
          <a:xfrm>
            <a:off x="6339016" y="2812637"/>
            <a:ext cx="0" cy="2974442"/>
          </a:xfrm>
          <a:prstGeom prst="straightConnector1">
            <a:avLst/>
          </a:prstGeom>
          <a:ln w="19050">
            <a:solidFill>
              <a:srgbClr val="C0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55DAD0B9-EDC0-CF4E-B90F-FE6800A661C7}"/>
              </a:ext>
            </a:extLst>
          </p:cNvPr>
          <p:cNvSpPr txBox="1"/>
          <p:nvPr/>
        </p:nvSpPr>
        <p:spPr>
          <a:xfrm>
            <a:off x="4784689" y="431841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u="sng"/>
              <a:t>コマンド受信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738AB85-4034-4A45-AF23-FB5CA3CB7E18}"/>
              </a:ext>
            </a:extLst>
          </p:cNvPr>
          <p:cNvSpPr txBox="1"/>
          <p:nvPr/>
        </p:nvSpPr>
        <p:spPr>
          <a:xfrm>
            <a:off x="6413927" y="4322402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u="sng"/>
              <a:t>メッセージ受信</a:t>
            </a:r>
          </a:p>
        </p:txBody>
      </p:sp>
    </p:spTree>
    <p:extLst>
      <p:ext uri="{BB962C8B-B14F-4D97-AF65-F5344CB8AC3E}">
        <p14:creationId xmlns:p14="http://schemas.microsoft.com/office/powerpoint/2010/main" val="2865499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使った部品の説明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D0B665F-D4F7-9848-89CB-C8622043D158}"/>
              </a:ext>
            </a:extLst>
          </p:cNvPr>
          <p:cNvSpPr txBox="1"/>
          <p:nvPr/>
        </p:nvSpPr>
        <p:spPr>
          <a:xfrm>
            <a:off x="522816" y="1114100"/>
            <a:ext cx="91207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Discord</a:t>
            </a:r>
          </a:p>
          <a:p>
            <a:pPr lvl="1"/>
            <a:r>
              <a:rPr kumimoji="1" lang="ja-JP" altLang="en-US"/>
              <a:t>語る会チャットツール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Google Spread Sheet</a:t>
            </a:r>
          </a:p>
          <a:p>
            <a:pPr lvl="1"/>
            <a:r>
              <a:rPr kumimoji="1" lang="en-US" altLang="ja-JP" dirty="0"/>
              <a:t>Google</a:t>
            </a:r>
            <a:r>
              <a:rPr kumimoji="1" lang="ja-JP" altLang="en-US"/>
              <a:t>の提供する表計算ソフト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Google Finance</a:t>
            </a:r>
            <a:r>
              <a:rPr kumimoji="1" lang="ja-JP" altLang="en-US"/>
              <a:t>との連携が秀逸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Google</a:t>
            </a:r>
            <a:r>
              <a:rPr kumimoji="1" lang="ja-JP" altLang="en-US"/>
              <a:t> </a:t>
            </a:r>
            <a:r>
              <a:rPr kumimoji="1" lang="en-US" altLang="ja-JP" dirty="0"/>
              <a:t>Apps Script</a:t>
            </a:r>
          </a:p>
          <a:p>
            <a:pPr lvl="1"/>
            <a:r>
              <a:rPr kumimoji="1" lang="en-US" altLang="ja-JP" dirty="0"/>
              <a:t>Google Workspace(</a:t>
            </a:r>
            <a:r>
              <a:rPr kumimoji="1" lang="ja-JP" altLang="en-US"/>
              <a:t>含む</a:t>
            </a:r>
            <a:r>
              <a:rPr kumimoji="1" lang="en-US" altLang="ja-JP" dirty="0"/>
              <a:t>Spread Sheet)</a:t>
            </a:r>
            <a:r>
              <a:rPr kumimoji="1" lang="ja-JP" altLang="en-US"/>
              <a:t>を自動化するスクリプト言語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Spread Sheet</a:t>
            </a:r>
            <a:r>
              <a:rPr kumimoji="1" lang="ja-JP" altLang="en-US"/>
              <a:t>にアクセス出来る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JavaScript</a:t>
            </a:r>
            <a:r>
              <a:rPr kumimoji="1" lang="ja-JP" altLang="en-US"/>
              <a:t>をベースに開発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Node.js</a:t>
            </a:r>
          </a:p>
          <a:p>
            <a:pPr lvl="1"/>
            <a:r>
              <a:rPr kumimoji="1" lang="ja-JP" altLang="en-US"/>
              <a:t>元々</a:t>
            </a:r>
            <a:r>
              <a:rPr kumimoji="1" lang="en-US" altLang="ja-JP" dirty="0"/>
              <a:t>Web</a:t>
            </a:r>
            <a:r>
              <a:rPr kumimoji="1" lang="ja-JP" altLang="en-US"/>
              <a:t>ブラウザ内で動作していた</a:t>
            </a:r>
            <a:r>
              <a:rPr kumimoji="1" lang="en-US" altLang="ja-JP" dirty="0"/>
              <a:t>JavaScript</a:t>
            </a:r>
            <a:r>
              <a:rPr kumimoji="1" lang="ja-JP" altLang="en-US"/>
              <a:t>を単独で動作出来るように</a:t>
            </a:r>
            <a:endParaRPr kumimoji="1" lang="en-US" altLang="ja-JP" dirty="0"/>
          </a:p>
          <a:p>
            <a:pPr lvl="1"/>
            <a:r>
              <a:rPr kumimoji="1" lang="ja-JP" altLang="en-US"/>
              <a:t>追加パッケージ（部品）の管理・運用が用意</a:t>
            </a:r>
            <a:endParaRPr kumimoji="1" lang="en-US" altLang="ja-JP" dirty="0"/>
          </a:p>
          <a:p>
            <a:pPr lvl="1"/>
            <a:r>
              <a:rPr kumimoji="1" lang="ja-JP" altLang="en-US"/>
              <a:t>強力な追加パッケージ（部品）が豊富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discord.js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Node.js</a:t>
            </a:r>
            <a:r>
              <a:rPr kumimoji="1" lang="ja-JP" altLang="en-US"/>
              <a:t>の追加パッケージ（部品）の一つ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Discord</a:t>
            </a:r>
            <a:r>
              <a:rPr kumimoji="1" lang="ja-JP" altLang="en-US"/>
              <a:t>アプリケーションを実装するためのライブラリ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67994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z="3200" dirty="0"/>
              <a:t>Node.js</a:t>
            </a:r>
            <a:r>
              <a:rPr kumimoji="1" lang="ja-JP" altLang="en-US" sz="3200"/>
              <a:t>のスキルマップ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表 6">
            <a:extLst>
              <a:ext uri="{FF2B5EF4-FFF2-40B4-BE49-F238E27FC236}">
                <a16:creationId xmlns:a16="http://schemas.microsoft.com/office/drawing/2014/main" id="{D17C9596-1067-1440-B6BB-D4011F7ED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599377"/>
              </p:ext>
            </p:extLst>
          </p:nvPr>
        </p:nvGraphicFramePr>
        <p:xfrm>
          <a:off x="871398" y="2296734"/>
          <a:ext cx="8259568" cy="21651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32446">
                  <a:extLst>
                    <a:ext uri="{9D8B030D-6E8A-4147-A177-3AD203B41FA5}">
                      <a16:colId xmlns:a16="http://schemas.microsoft.com/office/drawing/2014/main" val="3601587819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19465996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92502223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340588624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209111633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73062079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877132358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1227481940"/>
                    </a:ext>
                  </a:extLst>
                </a:gridCol>
              </a:tblGrid>
              <a:tr h="607011"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Web</a:t>
                      </a:r>
                      <a:r>
                        <a:rPr kumimoji="1" lang="ja-JP" altLang="en-US" sz="1200"/>
                        <a:t>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携帯アプリ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ネイティブアプリ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クラウド系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AI</a:t>
                      </a:r>
                    </a:p>
                    <a:p>
                      <a:r>
                        <a:rPr kumimoji="1" lang="ja-JP" altLang="en-US" sz="1200"/>
                        <a:t>データサイエンス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組み込み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レガシー</a:t>
                      </a:r>
                      <a:endParaRPr kumimoji="1" lang="en-US" altLang="ja-JP" sz="1200" dirty="0"/>
                    </a:p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40179"/>
                  </a:ext>
                </a:extLst>
              </a:tr>
              <a:tr h="52573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正社員</a:t>
                      </a:r>
                      <a:endParaRPr kumimoji="1" lang="en-US" altLang="ja-JP" sz="1200" b="1" dirty="0"/>
                    </a:p>
                    <a:p>
                      <a:r>
                        <a:rPr kumimoji="1" lang="ja-JP" altLang="en-US" sz="1200" b="1"/>
                        <a:t>パート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306721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請負契約</a:t>
                      </a:r>
                    </a:p>
                    <a:p>
                      <a:endParaRPr kumimoji="1" lang="ja-JP" altLang="en-US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3135247"/>
                  </a:ext>
                </a:extLst>
              </a:tr>
              <a:tr h="50832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個人開発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4165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675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使った部品の説明（続き）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D0B665F-D4F7-9848-89CB-C8622043D158}"/>
              </a:ext>
            </a:extLst>
          </p:cNvPr>
          <p:cNvSpPr txBox="1"/>
          <p:nvPr/>
        </p:nvSpPr>
        <p:spPr>
          <a:xfrm>
            <a:off x="522816" y="1114100"/>
            <a:ext cx="912071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express.js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Node.js</a:t>
            </a:r>
            <a:r>
              <a:rPr kumimoji="1" lang="ja-JP" altLang="en-US"/>
              <a:t>の追加パッケージ（部品）の一つ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HTTP</a:t>
            </a:r>
            <a:r>
              <a:rPr kumimoji="1" lang="ja-JP" altLang="en-US"/>
              <a:t>サーバーの実装を容易にする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REST API</a:t>
            </a:r>
            <a:r>
              <a:rPr kumimoji="1" lang="ja-JP" altLang="en-US"/>
              <a:t>の実装でよく使う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REST API</a:t>
            </a:r>
          </a:p>
          <a:p>
            <a:pPr lvl="1"/>
            <a:r>
              <a:rPr kumimoji="1" lang="en-US" altLang="ja-JP" dirty="0"/>
              <a:t>HTTP</a:t>
            </a:r>
            <a:r>
              <a:rPr kumimoji="1" lang="ja-JP" altLang="en-US"/>
              <a:t>サーバー上で提供する</a:t>
            </a:r>
            <a:r>
              <a:rPr kumimoji="1" lang="en-US" altLang="ja-JP" dirty="0"/>
              <a:t>API (Application Programming Interface)</a:t>
            </a:r>
          </a:p>
          <a:p>
            <a:pPr lvl="1"/>
            <a:r>
              <a:rPr kumimoji="1" lang="en-US" altLang="ja-JP" dirty="0"/>
              <a:t>URL</a:t>
            </a:r>
            <a:r>
              <a:rPr kumimoji="1" lang="ja-JP" altLang="en-US"/>
              <a:t>に対して四つのコマンドで情報（データ）をやり取り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GET 		… </a:t>
            </a:r>
            <a:r>
              <a:rPr kumimoji="1" lang="ja-JP" altLang="en-US"/>
              <a:t>情報を取得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POST 	… </a:t>
            </a:r>
            <a:r>
              <a:rPr kumimoji="1" lang="ja-JP" altLang="en-US"/>
              <a:t>情報を作成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PUT 		… </a:t>
            </a:r>
            <a:r>
              <a:rPr kumimoji="1" lang="ja-JP" altLang="en-US"/>
              <a:t>情報を更新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DELETE	… </a:t>
            </a:r>
            <a:r>
              <a:rPr kumimoji="1" lang="ja-JP" altLang="en-US"/>
              <a:t>情報を削除</a:t>
            </a:r>
            <a:endParaRPr kumimoji="1" lang="en-US" altLang="ja-JP" dirty="0"/>
          </a:p>
          <a:p>
            <a:pPr lvl="1"/>
            <a:r>
              <a:rPr kumimoji="1" lang="ja-JP" altLang="en-US"/>
              <a:t>＊</a:t>
            </a:r>
            <a:r>
              <a:rPr kumimoji="1" lang="en-US" altLang="ja-JP" dirty="0"/>
              <a:t>… </a:t>
            </a:r>
            <a:r>
              <a:rPr kumimoji="1" lang="ja-JP" altLang="en-US"/>
              <a:t>情報は</a:t>
            </a:r>
            <a:r>
              <a:rPr kumimoji="1" lang="en-US" altLang="ja-JP" dirty="0">
                <a:solidFill>
                  <a:srgbClr val="FF0000"/>
                </a:solidFill>
              </a:rPr>
              <a:t>JSON</a:t>
            </a:r>
            <a:r>
              <a:rPr kumimoji="1" lang="ja-JP" altLang="en-US"/>
              <a:t>で記述されることが多い！！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1"/>
            <a:r>
              <a:rPr kumimoji="1" lang="ja-JP" altLang="en-US"/>
              <a:t>例）</a:t>
            </a:r>
            <a:endParaRPr kumimoji="1" lang="en-US" altLang="ja-JP" dirty="0"/>
          </a:p>
          <a:p>
            <a:pPr lvl="1"/>
            <a:r>
              <a:rPr lang="en" altLang="ja-JP" dirty="0">
                <a:hlinkClick r:id="rId2"/>
              </a:rPr>
              <a:t>http://tk2-201-10079.vs.sakura.ne.jp:8080/Stocks</a:t>
            </a:r>
            <a:r>
              <a:rPr lang="en" altLang="ja-JP" dirty="0"/>
              <a:t> </a:t>
            </a:r>
            <a:r>
              <a:rPr lang="ja-JP" altLang="en-US"/>
              <a:t>へ株式データを</a:t>
            </a:r>
            <a:r>
              <a:rPr lang="en-US" altLang="ja-JP" dirty="0"/>
              <a:t>POST</a:t>
            </a:r>
            <a:endParaRPr lang="en" altLang="ja-JP" dirty="0"/>
          </a:p>
          <a:p>
            <a:pPr lvl="1"/>
            <a:endParaRPr kumimoji="1" lang="en-US" altLang="ja-JP" dirty="0"/>
          </a:p>
        </p:txBody>
      </p:sp>
      <p:sp>
        <p:nvSpPr>
          <p:cNvPr id="4" name="右中かっこ 3">
            <a:extLst>
              <a:ext uri="{FF2B5EF4-FFF2-40B4-BE49-F238E27FC236}">
                <a16:creationId xmlns:a16="http://schemas.microsoft.com/office/drawing/2014/main" id="{A7C385F8-04CF-4E42-AB4F-70109177C62E}"/>
              </a:ext>
            </a:extLst>
          </p:cNvPr>
          <p:cNvSpPr/>
          <p:nvPr/>
        </p:nvSpPr>
        <p:spPr>
          <a:xfrm rot="5400000">
            <a:off x="2982943" y="3998943"/>
            <a:ext cx="200524" cy="277439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右中かっこ 14">
            <a:extLst>
              <a:ext uri="{FF2B5EF4-FFF2-40B4-BE49-F238E27FC236}">
                <a16:creationId xmlns:a16="http://schemas.microsoft.com/office/drawing/2014/main" id="{AF9E4FFF-BA8B-B84D-85A3-17B5059DF21A}"/>
              </a:ext>
            </a:extLst>
          </p:cNvPr>
          <p:cNvSpPr/>
          <p:nvPr/>
        </p:nvSpPr>
        <p:spPr>
          <a:xfrm rot="5400000">
            <a:off x="4666750" y="5159937"/>
            <a:ext cx="200526" cy="452406"/>
          </a:xfrm>
          <a:prstGeom prst="rightBrace">
            <a:avLst>
              <a:gd name="adj1" fmla="val 8333"/>
              <a:gd name="adj2" fmla="val 51872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51DB943-FD91-4147-8C77-141A9A8BBAF4}"/>
              </a:ext>
            </a:extLst>
          </p:cNvPr>
          <p:cNvSpPr txBox="1"/>
          <p:nvPr/>
        </p:nvSpPr>
        <p:spPr>
          <a:xfrm>
            <a:off x="2513080" y="5441414"/>
            <a:ext cx="1140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IP address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5774B5E-278E-A54D-9B66-A544B7BE9509}"/>
              </a:ext>
            </a:extLst>
          </p:cNvPr>
          <p:cNvSpPr txBox="1"/>
          <p:nvPr/>
        </p:nvSpPr>
        <p:spPr>
          <a:xfrm>
            <a:off x="4470399" y="5453749"/>
            <a:ext cx="57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Port</a:t>
            </a:r>
            <a:endParaRPr kumimoji="1" lang="ja-JP" altLang="en-US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3DD2D397-80BF-C249-8BB7-B1351C27E786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4759196" y="5823081"/>
            <a:ext cx="0" cy="2812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746946A-9D8E-894A-AD44-12C5DD900213}"/>
              </a:ext>
            </a:extLst>
          </p:cNvPr>
          <p:cNvSpPr txBox="1"/>
          <p:nvPr/>
        </p:nvSpPr>
        <p:spPr>
          <a:xfrm>
            <a:off x="3587841" y="6204187"/>
            <a:ext cx="5416868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同一サーバーでもポートを変更することで複数のサーバーを立ち上げられる</a:t>
            </a:r>
          </a:p>
        </p:txBody>
      </p:sp>
    </p:spTree>
    <p:extLst>
      <p:ext uri="{BB962C8B-B14F-4D97-AF65-F5344CB8AC3E}">
        <p14:creationId xmlns:p14="http://schemas.microsoft.com/office/powerpoint/2010/main" val="229164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使った部品の説明（続き）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D0B665F-D4F7-9848-89CB-C8622043D158}"/>
              </a:ext>
            </a:extLst>
          </p:cNvPr>
          <p:cNvSpPr txBox="1"/>
          <p:nvPr/>
        </p:nvSpPr>
        <p:spPr>
          <a:xfrm>
            <a:off x="522816" y="1087853"/>
            <a:ext cx="91207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lvl="1"/>
            <a:r>
              <a:rPr kumimoji="1" lang="en-US" altLang="ja-JP" dirty="0"/>
              <a:t>Key</a:t>
            </a:r>
            <a:r>
              <a:rPr kumimoji="1" lang="ja-JP" altLang="en-US"/>
              <a:t>と</a:t>
            </a:r>
            <a:r>
              <a:rPr kumimoji="1" lang="en-US" altLang="ja-JP" dirty="0"/>
              <a:t>Value</a:t>
            </a:r>
            <a:r>
              <a:rPr kumimoji="1" lang="ja-JP" altLang="en-US"/>
              <a:t>の組み合わせで記述</a:t>
            </a:r>
            <a:endParaRPr kumimoji="1" lang="en-US" altLang="ja-JP" dirty="0"/>
          </a:p>
          <a:p>
            <a:pPr lvl="1"/>
            <a:r>
              <a:rPr kumimoji="1" lang="ja-JP" altLang="en-US"/>
              <a:t>例）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{</a:t>
            </a:r>
          </a:p>
          <a:p>
            <a:pPr lvl="1"/>
            <a:r>
              <a:rPr kumimoji="1" lang="en-US" altLang="ja-JP" dirty="0"/>
              <a:t>	“AMZN” : 3525.50</a:t>
            </a:r>
          </a:p>
          <a:p>
            <a:pPr lvl="1"/>
            <a:r>
              <a:rPr kumimoji="1" lang="en-US" altLang="ja-JP" dirty="0"/>
              <a:t>}</a:t>
            </a:r>
          </a:p>
          <a:p>
            <a:pPr lvl="1"/>
            <a:endParaRPr kumimoji="1" lang="en-US" altLang="ja-JP" dirty="0"/>
          </a:p>
          <a:p>
            <a:pPr lvl="1"/>
            <a:r>
              <a:rPr kumimoji="1" lang="en-US" altLang="ja-JP" dirty="0"/>
              <a:t>Value</a:t>
            </a:r>
            <a:r>
              <a:rPr kumimoji="1" lang="ja-JP" altLang="en-US"/>
              <a:t>には数値、文字列、</a:t>
            </a:r>
            <a:r>
              <a:rPr kumimoji="1" lang="ja-JP" altLang="en-US">
                <a:solidFill>
                  <a:srgbClr val="FF0000"/>
                </a:solidFill>
              </a:rPr>
              <a:t>オブジェクト</a:t>
            </a:r>
            <a:r>
              <a:rPr kumimoji="1" lang="ja-JP" altLang="en-US"/>
              <a:t>、配列などが指定出来る</a:t>
            </a:r>
            <a:endParaRPr kumimoji="1" lang="en-US" altLang="ja-JP" dirty="0"/>
          </a:p>
          <a:p>
            <a:pPr lvl="1"/>
            <a:r>
              <a:rPr kumimoji="1" lang="ja-JP" altLang="en-US"/>
              <a:t>例）</a:t>
            </a:r>
            <a:r>
              <a:rPr kumimoji="1" lang="en-US" altLang="ja-JP" dirty="0"/>
              <a:t> </a:t>
            </a:r>
          </a:p>
          <a:p>
            <a:pPr lvl="1"/>
            <a:r>
              <a:rPr kumimoji="1" lang="en-US" altLang="ja-JP" dirty="0"/>
              <a:t>{</a:t>
            </a:r>
          </a:p>
          <a:p>
            <a:pPr lvl="1"/>
            <a:r>
              <a:rPr kumimoji="1" lang="en-US" altLang="ja-JP" dirty="0"/>
              <a:t>	“AMZN” </a:t>
            </a:r>
            <a:r>
              <a:rPr kumimoji="1" lang="en-US" altLang="ja-JP" dirty="0">
                <a:solidFill>
                  <a:srgbClr val="FF0000"/>
                </a:solidFill>
              </a:rPr>
              <a:t>: {</a:t>
            </a:r>
          </a:p>
          <a:p>
            <a:pPr lvl="1"/>
            <a:r>
              <a:rPr kumimoji="1" lang="en-US" altLang="ja-JP" dirty="0">
                <a:solidFill>
                  <a:srgbClr val="FF0000"/>
                </a:solidFill>
              </a:rPr>
              <a:t>		“name”: “Amazon”,</a:t>
            </a:r>
          </a:p>
          <a:p>
            <a:pPr lvl="1"/>
            <a:r>
              <a:rPr kumimoji="1" lang="en-US" altLang="ja-JP" dirty="0">
                <a:solidFill>
                  <a:srgbClr val="FF0000"/>
                </a:solidFill>
              </a:rPr>
              <a:t>		“price”: 3525.50</a:t>
            </a:r>
          </a:p>
          <a:p>
            <a:pPr lvl="1"/>
            <a:r>
              <a:rPr kumimoji="1" lang="en-US" altLang="ja-JP" dirty="0">
                <a:solidFill>
                  <a:srgbClr val="FF0000"/>
                </a:solidFill>
              </a:rPr>
              <a:t>	}</a:t>
            </a:r>
          </a:p>
          <a:p>
            <a:pPr lvl="1"/>
            <a:r>
              <a:rPr kumimoji="1" lang="en-US" altLang="ja-JP" dirty="0"/>
              <a:t>}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3B80B22-B8D1-8844-9192-7FED1BF0F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23" y="1573939"/>
            <a:ext cx="7245350" cy="10591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2573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z="3200" dirty="0"/>
              <a:t>REST/JSON</a:t>
            </a:r>
            <a:r>
              <a:rPr kumimoji="1" lang="ja-JP" altLang="en-US" sz="3200"/>
              <a:t>のスキルマップ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表 6">
            <a:extLst>
              <a:ext uri="{FF2B5EF4-FFF2-40B4-BE49-F238E27FC236}">
                <a16:creationId xmlns:a16="http://schemas.microsoft.com/office/drawing/2014/main" id="{D17C9596-1067-1440-B6BB-D4011F7ED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563140"/>
              </p:ext>
            </p:extLst>
          </p:nvPr>
        </p:nvGraphicFramePr>
        <p:xfrm>
          <a:off x="871398" y="2296734"/>
          <a:ext cx="8259568" cy="21651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32446">
                  <a:extLst>
                    <a:ext uri="{9D8B030D-6E8A-4147-A177-3AD203B41FA5}">
                      <a16:colId xmlns:a16="http://schemas.microsoft.com/office/drawing/2014/main" val="3601587819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19465996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92502223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340588624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209111633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73062079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877132358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1227481940"/>
                    </a:ext>
                  </a:extLst>
                </a:gridCol>
              </a:tblGrid>
              <a:tr h="607011"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Web</a:t>
                      </a:r>
                      <a:r>
                        <a:rPr kumimoji="1" lang="ja-JP" altLang="en-US" sz="1200"/>
                        <a:t>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携帯アプリ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ネイティブアプリ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クラウド系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AI</a:t>
                      </a:r>
                    </a:p>
                    <a:p>
                      <a:r>
                        <a:rPr kumimoji="1" lang="ja-JP" altLang="en-US" sz="1200"/>
                        <a:t>データサイエンス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組み込み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レガシー</a:t>
                      </a:r>
                      <a:endParaRPr kumimoji="1" lang="en-US" altLang="ja-JP" sz="1200" dirty="0"/>
                    </a:p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40179"/>
                  </a:ext>
                </a:extLst>
              </a:tr>
              <a:tr h="52573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正社員</a:t>
                      </a:r>
                      <a:endParaRPr kumimoji="1" lang="en-US" altLang="ja-JP" sz="1200" b="1" dirty="0"/>
                    </a:p>
                    <a:p>
                      <a:r>
                        <a:rPr kumimoji="1" lang="ja-JP" altLang="en-US" sz="1200" b="1"/>
                        <a:t>パート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306721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請負契約</a:t>
                      </a:r>
                    </a:p>
                    <a:p>
                      <a:endParaRPr kumimoji="1" lang="ja-JP" altLang="en-US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3135247"/>
                  </a:ext>
                </a:extLst>
              </a:tr>
              <a:tr h="50832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個人開発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800"/>
                        <a:t>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4165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0717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開発環境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雲 7">
            <a:extLst>
              <a:ext uri="{FF2B5EF4-FFF2-40B4-BE49-F238E27FC236}">
                <a16:creationId xmlns:a16="http://schemas.microsoft.com/office/drawing/2014/main" id="{06CB3D1F-EF53-454E-98A6-F866F6BF43DB}"/>
              </a:ext>
            </a:extLst>
          </p:cNvPr>
          <p:cNvSpPr/>
          <p:nvPr/>
        </p:nvSpPr>
        <p:spPr>
          <a:xfrm>
            <a:off x="191010" y="814275"/>
            <a:ext cx="9603779" cy="3354071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2A6325B-049E-AE48-8AAB-EA2C74053048}"/>
              </a:ext>
            </a:extLst>
          </p:cNvPr>
          <p:cNvSpPr txBox="1"/>
          <p:nvPr/>
        </p:nvSpPr>
        <p:spPr>
          <a:xfrm>
            <a:off x="3896058" y="117330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パブリッククラウド</a:t>
            </a:r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5188F578-04C2-3046-B07A-8B645096C44E}"/>
              </a:ext>
            </a:extLst>
          </p:cNvPr>
          <p:cNvSpPr/>
          <p:nvPr/>
        </p:nvSpPr>
        <p:spPr>
          <a:xfrm>
            <a:off x="5409521" y="4776270"/>
            <a:ext cx="3916835" cy="171923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Centos7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2E044D0-8EB5-214E-A5BF-6A535D93BD9D}"/>
              </a:ext>
            </a:extLst>
          </p:cNvPr>
          <p:cNvSpPr/>
          <p:nvPr/>
        </p:nvSpPr>
        <p:spPr>
          <a:xfrm>
            <a:off x="5685487" y="6013619"/>
            <a:ext cx="3451654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Node.js</a:t>
            </a:r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819D9E2A-0ED3-384C-B919-A78A1EC8A708}"/>
              </a:ext>
            </a:extLst>
          </p:cNvPr>
          <p:cNvSpPr/>
          <p:nvPr/>
        </p:nvSpPr>
        <p:spPr>
          <a:xfrm>
            <a:off x="5685487" y="5227277"/>
            <a:ext cx="1604191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REST API</a:t>
            </a:r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A0811409-3C75-4E44-9B5B-0FF436BA7F91}"/>
              </a:ext>
            </a:extLst>
          </p:cNvPr>
          <p:cNvSpPr/>
          <p:nvPr/>
        </p:nvSpPr>
        <p:spPr>
          <a:xfrm>
            <a:off x="7530635" y="5235080"/>
            <a:ext cx="1604191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discord.js</a:t>
            </a:r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6C5E98-B8A9-5C48-BC46-DA2ABCDF2DA6}"/>
              </a:ext>
            </a:extLst>
          </p:cNvPr>
          <p:cNvSpPr/>
          <p:nvPr/>
        </p:nvSpPr>
        <p:spPr>
          <a:xfrm>
            <a:off x="5685487" y="5619413"/>
            <a:ext cx="3451654" cy="3353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>
                <a:solidFill>
                  <a:schemeClr val="tx1"/>
                </a:solidFill>
              </a:rPr>
              <a:t>tapabot.js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879E4C6-0DED-8D41-A7E6-C205EAA9820C}"/>
              </a:ext>
            </a:extLst>
          </p:cNvPr>
          <p:cNvSpPr txBox="1"/>
          <p:nvPr/>
        </p:nvSpPr>
        <p:spPr>
          <a:xfrm>
            <a:off x="7676450" y="3766268"/>
            <a:ext cx="204575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レンタルサーバー</a:t>
            </a:r>
            <a:endParaRPr kumimoji="1" lang="en-US" altLang="ja-JP" dirty="0"/>
          </a:p>
          <a:p>
            <a:r>
              <a:rPr kumimoji="1" lang="en-US" altLang="ja-JP" sz="1000" dirty="0"/>
              <a:t>GitHub</a:t>
            </a:r>
            <a:r>
              <a:rPr kumimoji="1" lang="ja-JP" altLang="en-US" sz="1000"/>
              <a:t>から</a:t>
            </a:r>
            <a:r>
              <a:rPr kumimoji="1" lang="en-US" altLang="ja-JP" sz="1000" dirty="0"/>
              <a:t>Pull</a:t>
            </a:r>
          </a:p>
          <a:p>
            <a:r>
              <a:rPr kumimoji="1" lang="ja-JP" altLang="en-US" sz="1000"/>
              <a:t>統合テスト</a:t>
            </a:r>
            <a:endParaRPr kumimoji="1" lang="en-US" altLang="ja-JP" sz="1000" dirty="0"/>
          </a:p>
          <a:p>
            <a:r>
              <a:rPr kumimoji="1" lang="ja-JP" altLang="en-US" sz="1000"/>
              <a:t>本番環境へ移行</a:t>
            </a:r>
            <a:endParaRPr kumimoji="1" lang="en-US" altLang="ja-JP" sz="1000" dirty="0"/>
          </a:p>
        </p:txBody>
      </p:sp>
      <p:sp>
        <p:nvSpPr>
          <p:cNvPr id="32" name="角丸四角形 31">
            <a:extLst>
              <a:ext uri="{FF2B5EF4-FFF2-40B4-BE49-F238E27FC236}">
                <a16:creationId xmlns:a16="http://schemas.microsoft.com/office/drawing/2014/main" id="{1840129C-78B2-1A46-A7E1-D0E10F86CBB5}"/>
              </a:ext>
            </a:extLst>
          </p:cNvPr>
          <p:cNvSpPr/>
          <p:nvPr/>
        </p:nvSpPr>
        <p:spPr>
          <a:xfrm>
            <a:off x="1132079" y="4800712"/>
            <a:ext cx="3916835" cy="171923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Mac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857D5BE2-B9D0-B048-8618-8C7E71761611}"/>
              </a:ext>
            </a:extLst>
          </p:cNvPr>
          <p:cNvSpPr/>
          <p:nvPr/>
        </p:nvSpPr>
        <p:spPr>
          <a:xfrm>
            <a:off x="1408045" y="5643855"/>
            <a:ext cx="3451654" cy="3353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>
                <a:solidFill>
                  <a:schemeClr val="tx1"/>
                </a:solidFill>
              </a:rPr>
              <a:t>tapabot.js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B24F747-1B1B-A544-A3C9-0F629F322C37}"/>
              </a:ext>
            </a:extLst>
          </p:cNvPr>
          <p:cNvSpPr txBox="1"/>
          <p:nvPr/>
        </p:nvSpPr>
        <p:spPr>
          <a:xfrm>
            <a:off x="630478" y="3907783"/>
            <a:ext cx="112800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自宅の</a:t>
            </a:r>
            <a:r>
              <a:rPr kumimoji="1" lang="en-US" altLang="ja-JP" dirty="0"/>
              <a:t>PC</a:t>
            </a:r>
          </a:p>
          <a:p>
            <a:r>
              <a:rPr kumimoji="1" lang="ja-JP" altLang="en-US" sz="1000"/>
              <a:t>編集</a:t>
            </a:r>
            <a:endParaRPr kumimoji="1" lang="en-US" altLang="ja-JP" sz="1000" dirty="0"/>
          </a:p>
          <a:p>
            <a:r>
              <a:rPr kumimoji="1" lang="ja-JP" altLang="en-US" sz="1000"/>
              <a:t>単体テスト</a:t>
            </a:r>
            <a:endParaRPr kumimoji="1" lang="en-US" altLang="ja-JP" sz="1000" dirty="0"/>
          </a:p>
          <a:p>
            <a:r>
              <a:rPr kumimoji="1" lang="en-US" altLang="ja-JP" sz="1000" dirty="0"/>
              <a:t>GitHub</a:t>
            </a:r>
            <a:r>
              <a:rPr kumimoji="1" lang="ja-JP" altLang="en-US" sz="1000"/>
              <a:t>へ</a:t>
            </a:r>
            <a:r>
              <a:rPr kumimoji="1" lang="en-US" altLang="ja-JP" sz="1000" dirty="0"/>
              <a:t>Push</a:t>
            </a:r>
            <a:endParaRPr kumimoji="1" lang="ja-JP" altLang="en-US" sz="1000"/>
          </a:p>
        </p:txBody>
      </p:sp>
      <p:pic>
        <p:nvPicPr>
          <p:cNvPr id="42" name="図 41">
            <a:extLst>
              <a:ext uri="{FF2B5EF4-FFF2-40B4-BE49-F238E27FC236}">
                <a16:creationId xmlns:a16="http://schemas.microsoft.com/office/drawing/2014/main" id="{11CA4C60-87A8-474E-8AD6-585A59260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164" y="1691431"/>
            <a:ext cx="2349500" cy="181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AB05C9F9-E41A-2747-AFE6-B8B997AF7379}"/>
              </a:ext>
            </a:extLst>
          </p:cNvPr>
          <p:cNvSpPr/>
          <p:nvPr/>
        </p:nvSpPr>
        <p:spPr>
          <a:xfrm>
            <a:off x="1408045" y="6031721"/>
            <a:ext cx="3451654" cy="335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Node.js</a:t>
            </a:r>
            <a:endParaRPr kumimoji="1" lang="ja-JP" altLang="en-US"/>
          </a:p>
        </p:txBody>
      </p:sp>
      <p:cxnSp>
        <p:nvCxnSpPr>
          <p:cNvPr id="7" name="カギ線コネクタ 6">
            <a:extLst>
              <a:ext uri="{FF2B5EF4-FFF2-40B4-BE49-F238E27FC236}">
                <a16:creationId xmlns:a16="http://schemas.microsoft.com/office/drawing/2014/main" id="{151815DF-17D8-1349-994F-AFA7C9C3F783}"/>
              </a:ext>
            </a:extLst>
          </p:cNvPr>
          <p:cNvCxnSpPr>
            <a:endCxn id="42" idx="1"/>
          </p:cNvCxnSpPr>
          <p:nvPr/>
        </p:nvCxnSpPr>
        <p:spPr>
          <a:xfrm rot="5400000" flipH="1" flipV="1">
            <a:off x="1599366" y="3198063"/>
            <a:ext cx="2873379" cy="167621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カギ線コネクタ 15">
            <a:extLst>
              <a:ext uri="{FF2B5EF4-FFF2-40B4-BE49-F238E27FC236}">
                <a16:creationId xmlns:a16="http://schemas.microsoft.com/office/drawing/2014/main" id="{394B9E64-2056-B34C-A204-681D1DB04B52}"/>
              </a:ext>
            </a:extLst>
          </p:cNvPr>
          <p:cNvCxnSpPr/>
          <p:nvPr/>
        </p:nvCxnSpPr>
        <p:spPr>
          <a:xfrm rot="16200000" flipH="1">
            <a:off x="5375804" y="3447341"/>
            <a:ext cx="2891481" cy="1195760"/>
          </a:xfrm>
          <a:prstGeom prst="bentConnector3">
            <a:avLst>
              <a:gd name="adj1" fmla="val 22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624487D-57BA-9B49-A56E-0F103F609311}"/>
              </a:ext>
            </a:extLst>
          </p:cNvPr>
          <p:cNvSpPr txBox="1"/>
          <p:nvPr/>
        </p:nvSpPr>
        <p:spPr>
          <a:xfrm>
            <a:off x="2609297" y="2183983"/>
            <a:ext cx="679994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git push</a:t>
            </a:r>
            <a:endParaRPr kumimoji="1" lang="ja-JP" altLang="en-US" sz="1200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42A20D4A-308D-9440-B93B-0B5D062F92FD}"/>
              </a:ext>
            </a:extLst>
          </p:cNvPr>
          <p:cNvSpPr txBox="1"/>
          <p:nvPr/>
        </p:nvSpPr>
        <p:spPr>
          <a:xfrm>
            <a:off x="6608682" y="2157019"/>
            <a:ext cx="609462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git pull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958984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使った部品の説明（続き）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D0B665F-D4F7-9848-89CB-C8622043D158}"/>
              </a:ext>
            </a:extLst>
          </p:cNvPr>
          <p:cNvSpPr txBox="1"/>
          <p:nvPr/>
        </p:nvSpPr>
        <p:spPr>
          <a:xfrm>
            <a:off x="522816" y="1087853"/>
            <a:ext cx="91207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/>
              <a:t>GitHub</a:t>
            </a:r>
          </a:p>
          <a:p>
            <a:pPr lvl="1"/>
            <a:r>
              <a:rPr kumimoji="1" lang="ja-JP" altLang="en-US"/>
              <a:t>バージョン管理ツール（</a:t>
            </a:r>
            <a:r>
              <a:rPr kumimoji="1" lang="en-US" altLang="ja-JP" dirty="0"/>
              <a:t>Git</a:t>
            </a:r>
            <a:r>
              <a:rPr kumimoji="1" lang="ja-JP" altLang="en-US"/>
              <a:t>）をベースにした開発プラットフォーム</a:t>
            </a:r>
            <a:endParaRPr kumimoji="1" lang="en-US" altLang="ja-JP" dirty="0"/>
          </a:p>
          <a:p>
            <a:pPr lvl="1"/>
            <a:r>
              <a:rPr kumimoji="1" lang="ja-JP" altLang="en-US"/>
              <a:t>バージョン管理ツールは他にもあるが一人勝ちの様相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1"/>
            <a:r>
              <a:rPr kumimoji="1" lang="ja-JP" altLang="en-US"/>
              <a:t>オープンソースの聖地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→ 近年の</a:t>
            </a:r>
            <a:r>
              <a:rPr kumimoji="1" lang="en-US" altLang="ja-JP" dirty="0"/>
              <a:t>Innovation</a:t>
            </a:r>
            <a:r>
              <a:rPr kumimoji="1" lang="ja-JP" altLang="en-US"/>
              <a:t>の発信地の一つ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1"/>
            <a:r>
              <a:rPr kumimoji="1" lang="ja-JP" altLang="en-US"/>
              <a:t>マイクロソフトによって買収された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→ オープンソース支持者を不安にさせる</a:t>
            </a:r>
            <a:endParaRPr kumimoji="1" lang="en-US" altLang="ja-JP" dirty="0"/>
          </a:p>
          <a:p>
            <a:pPr lvl="1"/>
            <a:r>
              <a:rPr kumimoji="1" lang="ja-JP" altLang="en-US"/>
              <a:t>三井住友銀行のソースコード流出の舞台になった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→ どんなに便利なツールも使い方次第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42306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sz="3200" dirty="0"/>
              <a:t>GitHub/OSS</a:t>
            </a:r>
            <a:r>
              <a:rPr kumimoji="1" lang="ja-JP" altLang="en-US" sz="3200"/>
              <a:t>のスキルマップ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表 6">
            <a:extLst>
              <a:ext uri="{FF2B5EF4-FFF2-40B4-BE49-F238E27FC236}">
                <a16:creationId xmlns:a16="http://schemas.microsoft.com/office/drawing/2014/main" id="{D17C9596-1067-1440-B6BB-D4011F7ED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075921"/>
              </p:ext>
            </p:extLst>
          </p:nvPr>
        </p:nvGraphicFramePr>
        <p:xfrm>
          <a:off x="871398" y="2296734"/>
          <a:ext cx="8259568" cy="21651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32446">
                  <a:extLst>
                    <a:ext uri="{9D8B030D-6E8A-4147-A177-3AD203B41FA5}">
                      <a16:colId xmlns:a16="http://schemas.microsoft.com/office/drawing/2014/main" val="3601587819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19465996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92502223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340588624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209111633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73062079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877132358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1227481940"/>
                    </a:ext>
                  </a:extLst>
                </a:gridCol>
              </a:tblGrid>
              <a:tr h="607011"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Web</a:t>
                      </a:r>
                      <a:r>
                        <a:rPr kumimoji="1" lang="ja-JP" altLang="en-US" sz="1200"/>
                        <a:t>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携帯アプリ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ネイティブアプリ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クラウド系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AI</a:t>
                      </a:r>
                    </a:p>
                    <a:p>
                      <a:r>
                        <a:rPr kumimoji="1" lang="ja-JP" altLang="en-US" sz="1200"/>
                        <a:t>データサイエンス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組み込み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レガシー</a:t>
                      </a:r>
                      <a:endParaRPr kumimoji="1" lang="en-US" altLang="ja-JP" sz="1200" dirty="0"/>
                    </a:p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40179"/>
                  </a:ext>
                </a:extLst>
              </a:tr>
              <a:tr h="52573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正社員</a:t>
                      </a:r>
                      <a:endParaRPr kumimoji="1" lang="en-US" altLang="ja-JP" sz="1200" b="1" dirty="0"/>
                    </a:p>
                    <a:p>
                      <a:r>
                        <a:rPr kumimoji="1" lang="ja-JP" altLang="en-US" sz="1200" b="1"/>
                        <a:t>パート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306721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請負契約</a:t>
                      </a:r>
                    </a:p>
                    <a:p>
                      <a:endParaRPr kumimoji="1" lang="ja-JP" altLang="en-US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3135247"/>
                  </a:ext>
                </a:extLst>
              </a:tr>
              <a:tr h="50832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個人開発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4165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159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321734"/>
            <a:ext cx="8860367" cy="711199"/>
          </a:xfrm>
        </p:spPr>
        <p:txBody>
          <a:bodyPr>
            <a:normAutofit/>
          </a:bodyPr>
          <a:lstStyle/>
          <a:p>
            <a:r>
              <a:rPr lang="ja-JP" altLang="en-US" sz="3200"/>
              <a:t>ちゃちゃまるの自己紹介</a:t>
            </a:r>
            <a:endParaRPr kumimoji="1" lang="ja-JP" altLang="en-US" sz="32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5FF9E9C-8F77-3442-887B-D7766FB9BFB9}"/>
              </a:ext>
            </a:extLst>
          </p:cNvPr>
          <p:cNvSpPr txBox="1"/>
          <p:nvPr/>
        </p:nvSpPr>
        <p:spPr>
          <a:xfrm>
            <a:off x="522816" y="1114100"/>
            <a:ext cx="8244565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ソフトウェアエンジニア</a:t>
            </a:r>
            <a:endParaRPr kumimoji="1" lang="en-US" altLang="ja-JP" dirty="0"/>
          </a:p>
          <a:p>
            <a:pPr lvl="1"/>
            <a:r>
              <a:rPr kumimoji="1" lang="ja-JP" altLang="en-US"/>
              <a:t>テクノロジーなジャイアントの日本法人に</a:t>
            </a:r>
            <a:r>
              <a:rPr kumimoji="1" lang="en-US" altLang="ja-JP" dirty="0"/>
              <a:t>1990</a:t>
            </a:r>
            <a:r>
              <a:rPr kumimoji="1" lang="ja-JP" altLang="en-US"/>
              <a:t>年に入社</a:t>
            </a:r>
            <a:endParaRPr kumimoji="1" lang="en-US" altLang="ja-JP" dirty="0"/>
          </a:p>
          <a:p>
            <a:pPr lvl="1"/>
            <a:r>
              <a:rPr kumimoji="1" lang="ja-JP" altLang="en-US"/>
              <a:t>開発エンジニアとして勤続３１年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開発エンジニア</a:t>
            </a:r>
            <a:r>
              <a:rPr kumimoji="1" lang="en-US" altLang="ja-JP" dirty="0"/>
              <a:t>… </a:t>
            </a:r>
            <a:r>
              <a:rPr kumimoji="1" lang="ja-JP" altLang="en-US"/>
              <a:t>製品やサービスなど汎用的なモノの開発に携わる人</a:t>
            </a:r>
            <a:endParaRPr kumimoji="1" lang="en-US" altLang="ja-JP" dirty="0"/>
          </a:p>
          <a:p>
            <a:pPr lvl="1"/>
            <a:r>
              <a:rPr kumimoji="1" lang="ja-JP" altLang="en-US"/>
              <a:t>これまで開発した製品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RAID</a:t>
            </a:r>
            <a:r>
              <a:rPr kumimoji="1" lang="ja-JP" altLang="en-US"/>
              <a:t>コントローラー、テープドライブ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テープファイルシステム、</a:t>
            </a:r>
            <a:r>
              <a:rPr kumimoji="1" lang="en-US" altLang="ja-JP" dirty="0"/>
              <a:t>RFID</a:t>
            </a:r>
            <a:r>
              <a:rPr kumimoji="1" lang="ja-JP" altLang="en-US"/>
              <a:t>ゲートウェイ　など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個人投資家</a:t>
            </a:r>
            <a:endParaRPr kumimoji="1" lang="en-US" altLang="ja-JP" dirty="0"/>
          </a:p>
          <a:p>
            <a:pPr lvl="1"/>
            <a:r>
              <a:rPr kumimoji="1" lang="ja-JP" altLang="en-US"/>
              <a:t>長期インデックス投資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ほとんど</a:t>
            </a:r>
            <a:r>
              <a:rPr kumimoji="1" lang="en-US" altLang="ja-JP" dirty="0"/>
              <a:t>VT</a:t>
            </a:r>
          </a:p>
          <a:p>
            <a:pPr lvl="1"/>
            <a:r>
              <a:rPr kumimoji="1" lang="ja-JP" altLang="en-US"/>
              <a:t>少しだけ個別株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AMZN, WFC, XOM, JNJ …</a:t>
            </a:r>
          </a:p>
          <a:p>
            <a:pPr lvl="1"/>
            <a:r>
              <a:rPr kumimoji="1" lang="ja-JP" altLang="en-US"/>
              <a:t>不動産投資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	</a:t>
            </a:r>
            <a:r>
              <a:rPr kumimoji="1" lang="ja-JP" altLang="en-US"/>
              <a:t>アパート一棟</a:t>
            </a:r>
            <a:endParaRPr kumimoji="1" lang="en-US" altLang="ja-JP" dirty="0"/>
          </a:p>
          <a:p>
            <a:pPr lvl="1"/>
            <a:r>
              <a:rPr kumimoji="1" lang="ja-JP" altLang="en-US"/>
              <a:t>資産管理法人代表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家族構成　</a:t>
            </a:r>
            <a:endParaRPr kumimoji="1" lang="en-US" altLang="ja-JP" dirty="0"/>
          </a:p>
          <a:p>
            <a:pPr lvl="1"/>
            <a:r>
              <a:rPr kumimoji="1" lang="ja-JP" altLang="en-US"/>
              <a:t>妻・長男・長女・トイプー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13522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E19A0CA-EAA5-744F-BE4B-187A0690122A}"/>
              </a:ext>
            </a:extLst>
          </p:cNvPr>
          <p:cNvSpPr txBox="1"/>
          <p:nvPr/>
        </p:nvSpPr>
        <p:spPr>
          <a:xfrm>
            <a:off x="4245114" y="3243730"/>
            <a:ext cx="110799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まとめ</a:t>
            </a:r>
          </a:p>
        </p:txBody>
      </p:sp>
    </p:spTree>
    <p:extLst>
      <p:ext uri="{BB962C8B-B14F-4D97-AF65-F5344CB8AC3E}">
        <p14:creationId xmlns:p14="http://schemas.microsoft.com/office/powerpoint/2010/main" val="1404719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3200"/>
              <a:t>まとめ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D0B665F-D4F7-9848-89CB-C8622043D158}"/>
              </a:ext>
            </a:extLst>
          </p:cNvPr>
          <p:cNvSpPr txBox="1"/>
          <p:nvPr/>
        </p:nvSpPr>
        <p:spPr>
          <a:xfrm>
            <a:off x="522816" y="2137720"/>
            <a:ext cx="91207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ソフトウェア開発は言語だけではない</a:t>
            </a:r>
            <a:endParaRPr kumimoji="1" lang="en-US" altLang="ja-JP" dirty="0"/>
          </a:p>
          <a:p>
            <a:pPr lvl="1"/>
            <a:r>
              <a:rPr kumimoji="1" lang="ja-JP" altLang="en-US"/>
              <a:t>むしろ部品を上手く使うことが大事かも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ビバ！　オープンソース！！</a:t>
            </a:r>
            <a:endParaRPr kumimoji="1" lang="en-US" altLang="ja-JP" dirty="0"/>
          </a:p>
          <a:p>
            <a:pPr lvl="1"/>
            <a:r>
              <a:rPr kumimoji="1" lang="ja-JP" altLang="en-US"/>
              <a:t>近年の</a:t>
            </a:r>
            <a:r>
              <a:rPr kumimoji="1" lang="en-US" altLang="ja-JP" dirty="0"/>
              <a:t>Innovation</a:t>
            </a:r>
            <a:r>
              <a:rPr kumimoji="1" lang="ja-JP" altLang="en-US"/>
              <a:t>の発信源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GAFAM</a:t>
            </a:r>
            <a:r>
              <a:rPr kumimoji="1" lang="ja-JP" altLang="en-US"/>
              <a:t>の貢献大、または</a:t>
            </a:r>
            <a:r>
              <a:rPr kumimoji="1" lang="en-US" altLang="ja-JP" dirty="0"/>
              <a:t>GAFAM</a:t>
            </a:r>
            <a:r>
              <a:rPr kumimoji="1" lang="ja-JP" altLang="en-US"/>
              <a:t>の成長エンジン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tapabot</a:t>
            </a:r>
            <a:r>
              <a:rPr kumimoji="1" lang="ja-JP" altLang="en-US"/>
              <a:t>もたくさんの</a:t>
            </a:r>
            <a:r>
              <a:rPr kumimoji="1" lang="en-US" altLang="ja-JP" dirty="0"/>
              <a:t>OSS</a:t>
            </a:r>
            <a:r>
              <a:rPr kumimoji="1" lang="ja-JP" altLang="en-US"/>
              <a:t>成果物に支えられています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29459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E19A0CA-EAA5-744F-BE4B-187A0690122A}"/>
              </a:ext>
            </a:extLst>
          </p:cNvPr>
          <p:cNvSpPr txBox="1"/>
          <p:nvPr/>
        </p:nvSpPr>
        <p:spPr>
          <a:xfrm>
            <a:off x="4245114" y="3015127"/>
            <a:ext cx="14157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まくら１</a:t>
            </a:r>
          </a:p>
        </p:txBody>
      </p:sp>
    </p:spTree>
    <p:extLst>
      <p:ext uri="{BB962C8B-B14F-4D97-AF65-F5344CB8AC3E}">
        <p14:creationId xmlns:p14="http://schemas.microsoft.com/office/powerpoint/2010/main" val="3090959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59653666-4D77-2E47-9DAA-68E43DC49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321734"/>
            <a:ext cx="8860367" cy="711199"/>
          </a:xfrm>
        </p:spPr>
        <p:txBody>
          <a:bodyPr>
            <a:normAutofit/>
          </a:bodyPr>
          <a:lstStyle/>
          <a:p>
            <a:r>
              <a:rPr kumimoji="1" lang="ja-JP" altLang="en-US" sz="3200"/>
              <a:t>ソフトウェア開発の変遷</a:t>
            </a:r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236D942D-50DA-1746-8728-5146D9C0A34B}"/>
              </a:ext>
            </a:extLst>
          </p:cNvPr>
          <p:cNvSpPr/>
          <p:nvPr/>
        </p:nvSpPr>
        <p:spPr>
          <a:xfrm>
            <a:off x="1031171" y="1112133"/>
            <a:ext cx="5588000" cy="156633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スクラッチ開発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</a:rPr>
              <a:t>ほとんど全てのコードを１から作成する</a:t>
            </a: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78DBCAF5-CFA2-9945-978B-8563C778E0C8}"/>
              </a:ext>
            </a:extLst>
          </p:cNvPr>
          <p:cNvSpPr/>
          <p:nvPr/>
        </p:nvSpPr>
        <p:spPr>
          <a:xfrm>
            <a:off x="1031171" y="3991890"/>
            <a:ext cx="5588000" cy="156633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部品化と再利用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</a:rPr>
              <a:t>再利用可能な部品を組み込んで工数を抑える</a:t>
            </a: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7D845555-BC2D-A44D-89A2-D3A507BE4A00}"/>
              </a:ext>
            </a:extLst>
          </p:cNvPr>
          <p:cNvSpPr/>
          <p:nvPr/>
        </p:nvSpPr>
        <p:spPr>
          <a:xfrm>
            <a:off x="3571171" y="2856271"/>
            <a:ext cx="507999" cy="928102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3EA0072-F957-2A4C-9F2D-E6D03428F478}"/>
              </a:ext>
            </a:extLst>
          </p:cNvPr>
          <p:cNvSpPr txBox="1"/>
          <p:nvPr/>
        </p:nvSpPr>
        <p:spPr>
          <a:xfrm>
            <a:off x="4284133" y="2811696"/>
            <a:ext cx="18582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200"/>
              <a:t>オブジェクト指向</a:t>
            </a:r>
            <a:endParaRPr kumimoji="1" lang="en-US" altLang="ja-JP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200"/>
              <a:t>コンポーネント指向</a:t>
            </a:r>
            <a:endParaRPr kumimoji="1" lang="en-US" altLang="ja-JP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1200" dirty="0"/>
              <a:t>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1200" dirty="0"/>
              <a:t>PaaS/SaaS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1200"/>
              <a:t>などなど</a:t>
            </a:r>
            <a:r>
              <a:rPr kumimoji="1" lang="en-US" altLang="ja-JP" sz="1200" dirty="0"/>
              <a:t> </a:t>
            </a:r>
            <a:endParaRPr kumimoji="1" lang="ja-JP" altLang="en-US" sz="1200"/>
          </a:p>
        </p:txBody>
      </p:sp>
      <p:sp>
        <p:nvSpPr>
          <p:cNvPr id="19" name="円形吹き出し 18">
            <a:extLst>
              <a:ext uri="{FF2B5EF4-FFF2-40B4-BE49-F238E27FC236}">
                <a16:creationId xmlns:a16="http://schemas.microsoft.com/office/drawing/2014/main" id="{F1DE7A00-50A3-0E4C-BFFC-B5E636D63AB0}"/>
              </a:ext>
            </a:extLst>
          </p:cNvPr>
          <p:cNvSpPr/>
          <p:nvPr/>
        </p:nvSpPr>
        <p:spPr>
          <a:xfrm>
            <a:off x="6990562" y="1234899"/>
            <a:ext cx="1881098" cy="1320800"/>
          </a:xfrm>
          <a:prstGeom prst="wedgeEllipseCallout">
            <a:avLst>
              <a:gd name="adj1" fmla="val -80790"/>
              <a:gd name="adj2" fmla="val -12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1990</a:t>
            </a:r>
            <a:r>
              <a:rPr kumimoji="1" lang="ja-JP" altLang="en-US" sz="1400">
                <a:solidFill>
                  <a:schemeClr val="tx1"/>
                </a:solidFill>
              </a:rPr>
              <a:t>年代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まだまだココ</a:t>
            </a:r>
          </a:p>
        </p:txBody>
      </p:sp>
      <p:sp>
        <p:nvSpPr>
          <p:cNvPr id="20" name="円形吹き出し 19">
            <a:extLst>
              <a:ext uri="{FF2B5EF4-FFF2-40B4-BE49-F238E27FC236}">
                <a16:creationId xmlns:a16="http://schemas.microsoft.com/office/drawing/2014/main" id="{212D9612-9C1E-2348-8EAB-6238845F7E80}"/>
              </a:ext>
            </a:extLst>
          </p:cNvPr>
          <p:cNvSpPr/>
          <p:nvPr/>
        </p:nvSpPr>
        <p:spPr>
          <a:xfrm>
            <a:off x="6947781" y="4328577"/>
            <a:ext cx="2435402" cy="1320800"/>
          </a:xfrm>
          <a:prstGeom prst="wedgeEllipseCallout">
            <a:avLst>
              <a:gd name="adj1" fmla="val -80790"/>
              <a:gd name="adj2" fmla="val -12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直近の５</a:t>
            </a:r>
            <a:r>
              <a:rPr kumimoji="1" lang="en-US" altLang="ja-JP" sz="1400" dirty="0">
                <a:solidFill>
                  <a:schemeClr val="tx1"/>
                </a:solidFill>
              </a:rPr>
              <a:t>〜</a:t>
            </a:r>
            <a:r>
              <a:rPr kumimoji="1" lang="ja-JP" altLang="en-US" sz="1400">
                <a:solidFill>
                  <a:schemeClr val="tx1"/>
                </a:solidFill>
              </a:rPr>
              <a:t>１０年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随分進んだ！！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5441C93-10C7-8F4F-9065-7BF8C7FFC741}"/>
              </a:ext>
            </a:extLst>
          </p:cNvPr>
          <p:cNvSpPr txBox="1"/>
          <p:nvPr/>
        </p:nvSpPr>
        <p:spPr>
          <a:xfrm>
            <a:off x="2071975" y="6074601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u="sng"/>
              <a:t>ハードウェア開発の後追いをしている</a:t>
            </a:r>
          </a:p>
        </p:txBody>
      </p:sp>
      <p:sp>
        <p:nvSpPr>
          <p:cNvPr id="7" name="右中かっこ 6">
            <a:extLst>
              <a:ext uri="{FF2B5EF4-FFF2-40B4-BE49-F238E27FC236}">
                <a16:creationId xmlns:a16="http://schemas.microsoft.com/office/drawing/2014/main" id="{1CF30336-8DCE-D84F-A3A8-5C9E17E725C5}"/>
              </a:ext>
            </a:extLst>
          </p:cNvPr>
          <p:cNvSpPr/>
          <p:nvPr/>
        </p:nvSpPr>
        <p:spPr>
          <a:xfrm>
            <a:off x="6369269" y="3245960"/>
            <a:ext cx="249902" cy="53841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BAB75DF-421D-F345-A985-17B5536FE65B}"/>
              </a:ext>
            </a:extLst>
          </p:cNvPr>
          <p:cNvSpPr txBox="1"/>
          <p:nvPr/>
        </p:nvSpPr>
        <p:spPr>
          <a:xfrm>
            <a:off x="6753113" y="3361277"/>
            <a:ext cx="1271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GAFAM</a:t>
            </a:r>
            <a:r>
              <a:rPr kumimoji="1" lang="ja-JP" altLang="en-US" sz="1400"/>
              <a:t>の台頭</a:t>
            </a:r>
          </a:p>
        </p:txBody>
      </p:sp>
    </p:spTree>
    <p:extLst>
      <p:ext uri="{BB962C8B-B14F-4D97-AF65-F5344CB8AC3E}">
        <p14:creationId xmlns:p14="http://schemas.microsoft.com/office/powerpoint/2010/main" val="16681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50" y="131171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z="3200"/>
              <a:t>ハードウェアの階層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F5F5837A-019D-0C4A-A5BE-923EB42F0242}"/>
              </a:ext>
            </a:extLst>
          </p:cNvPr>
          <p:cNvSpPr/>
          <p:nvPr/>
        </p:nvSpPr>
        <p:spPr>
          <a:xfrm>
            <a:off x="411961" y="4897821"/>
            <a:ext cx="4114298" cy="18498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9014ACFD-4DC0-984B-8BD5-26D184D00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73" y="5165610"/>
            <a:ext cx="1912250" cy="1418492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四角形吹き出し 29">
            <a:extLst>
              <a:ext uri="{FF2B5EF4-FFF2-40B4-BE49-F238E27FC236}">
                <a16:creationId xmlns:a16="http://schemas.microsoft.com/office/drawing/2014/main" id="{E63DF1D9-6CC9-7741-841A-1F26E726694E}"/>
              </a:ext>
            </a:extLst>
          </p:cNvPr>
          <p:cNvSpPr/>
          <p:nvPr/>
        </p:nvSpPr>
        <p:spPr>
          <a:xfrm>
            <a:off x="411962" y="3063165"/>
            <a:ext cx="4114297" cy="1604211"/>
          </a:xfrm>
          <a:prstGeom prst="wedgeRectCallout">
            <a:avLst>
              <a:gd name="adj1" fmla="val -19402"/>
              <a:gd name="adj2" fmla="val 12172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8850291F-7A6B-BA48-8B8F-D47995704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65" y="3148828"/>
            <a:ext cx="2685702" cy="1511300"/>
          </a:xfrm>
          <a:prstGeom prst="rect">
            <a:avLst/>
          </a:prstGeom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6ED0285-23EE-8840-8598-EF0FBFB2DCF5}"/>
              </a:ext>
            </a:extLst>
          </p:cNvPr>
          <p:cNvSpPr txBox="1"/>
          <p:nvPr/>
        </p:nvSpPr>
        <p:spPr>
          <a:xfrm>
            <a:off x="3417599" y="3360921"/>
            <a:ext cx="1994183" cy="113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kumimoji="1" lang="ja-JP" altLang="en-US" sz="1200"/>
              <a:t>集積回路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ja-JP" sz="1200" dirty="0"/>
              <a:t>IC</a:t>
            </a:r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ja-JP" sz="1200" dirty="0"/>
              <a:t>LSI</a:t>
            </a:r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ja-JP" sz="1200" dirty="0"/>
              <a:t>SoC</a:t>
            </a:r>
          </a:p>
        </p:txBody>
      </p:sp>
      <p:sp>
        <p:nvSpPr>
          <p:cNvPr id="18" name="四角形吹き出し 17">
            <a:extLst>
              <a:ext uri="{FF2B5EF4-FFF2-40B4-BE49-F238E27FC236}">
                <a16:creationId xmlns:a16="http://schemas.microsoft.com/office/drawing/2014/main" id="{208632BE-895F-EB40-AC41-13247D802E6D}"/>
              </a:ext>
            </a:extLst>
          </p:cNvPr>
          <p:cNvSpPr/>
          <p:nvPr/>
        </p:nvSpPr>
        <p:spPr>
          <a:xfrm>
            <a:off x="411962" y="1237127"/>
            <a:ext cx="4117998" cy="1604211"/>
          </a:xfrm>
          <a:prstGeom prst="wedgeRectCallout">
            <a:avLst>
              <a:gd name="adj1" fmla="val -21699"/>
              <a:gd name="adj2" fmla="val 10403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694423D-1785-9643-BEDF-21E1180BFE01}"/>
              </a:ext>
            </a:extLst>
          </p:cNvPr>
          <p:cNvSpPr txBox="1"/>
          <p:nvPr/>
        </p:nvSpPr>
        <p:spPr>
          <a:xfrm>
            <a:off x="2916159" y="1345667"/>
            <a:ext cx="1949449" cy="113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kumimoji="1" lang="ja-JP" altLang="en-US" sz="1200"/>
              <a:t>論理回路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1200"/>
              <a:t>真空管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1200"/>
              <a:t>ダイオード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1200"/>
              <a:t>トランジスタ</a:t>
            </a:r>
            <a:r>
              <a:rPr kumimoji="1" lang="ja-JP" altLang="en-US"/>
              <a:t>ー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A49B261-B7AF-0A46-8EF9-A14E850AB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61" y="1345667"/>
            <a:ext cx="2232862" cy="1451359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64E1951-F6B8-9A46-BC52-E5CA542C1850}"/>
              </a:ext>
            </a:extLst>
          </p:cNvPr>
          <p:cNvSpPr txBox="1"/>
          <p:nvPr/>
        </p:nvSpPr>
        <p:spPr>
          <a:xfrm>
            <a:off x="3128564" y="5209574"/>
            <a:ext cx="1994183" cy="113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kumimoji="1" lang="ja-JP" altLang="en-US" sz="1200"/>
              <a:t>基板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1200"/>
              <a:t>マザーボード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1200"/>
              <a:t>ネットワーク</a:t>
            </a:r>
            <a:endParaRPr kumimoji="1" lang="en-US" altLang="ja-JP" sz="1200" dirty="0"/>
          </a:p>
          <a:p>
            <a:pPr marL="1714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ja-JP" sz="1200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DD4BAF0-8D5C-CA46-89A2-27CB221627F8}"/>
              </a:ext>
            </a:extLst>
          </p:cNvPr>
          <p:cNvSpPr txBox="1"/>
          <p:nvPr/>
        </p:nvSpPr>
        <p:spPr>
          <a:xfrm>
            <a:off x="5239420" y="3280850"/>
            <a:ext cx="4114297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/>
              <a:t>汎用的な部品の組み合わせでより複雑な機能の実現</a:t>
            </a:r>
          </a:p>
        </p:txBody>
      </p:sp>
    </p:spTree>
    <p:extLst>
      <p:ext uri="{BB962C8B-B14F-4D97-AF65-F5344CB8AC3E}">
        <p14:creationId xmlns:p14="http://schemas.microsoft.com/office/powerpoint/2010/main" val="2007949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z="3200"/>
              <a:t>スクラッチからのソフトウェアの開発って</a:t>
            </a:r>
            <a:r>
              <a:rPr kumimoji="1" lang="en-US" altLang="ja-JP" sz="3200" dirty="0"/>
              <a:t>…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A49B261-B7AF-0A46-8EF9-A14E850AB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11" y="1540251"/>
            <a:ext cx="3668092" cy="2263708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1A2033CD-DE1D-A445-A4E9-21A7FE6CF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436" y="1448582"/>
            <a:ext cx="2574184" cy="235537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3BAE760C-20D4-AF41-8AC4-141ECE8EA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149" y="4440309"/>
            <a:ext cx="8058844" cy="9040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D79CAB93-D123-6945-BDB2-631479378454}"/>
              </a:ext>
            </a:extLst>
          </p:cNvPr>
          <p:cNvSpPr txBox="1"/>
          <p:nvPr/>
        </p:nvSpPr>
        <p:spPr>
          <a:xfrm>
            <a:off x="1089894" y="5870328"/>
            <a:ext cx="762565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ENIAC</a:t>
            </a:r>
            <a:r>
              <a:rPr kumimoji="1" lang="ja-JP" altLang="en-US" sz="2400"/>
              <a:t>：　</a:t>
            </a:r>
            <a:r>
              <a:rPr kumimoji="1" lang="en-US" altLang="ja-JP" sz="2400" dirty="0"/>
              <a:t>1940</a:t>
            </a:r>
            <a:r>
              <a:rPr kumimoji="1" lang="ja-JP" altLang="en-US" sz="2400"/>
              <a:t>年代に開発</a:t>
            </a:r>
          </a:p>
        </p:txBody>
      </p:sp>
    </p:spTree>
    <p:extLst>
      <p:ext uri="{BB962C8B-B14F-4D97-AF65-F5344CB8AC3E}">
        <p14:creationId xmlns:p14="http://schemas.microsoft.com/office/powerpoint/2010/main" val="348573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z="3200"/>
              <a:t>プログラミング言語の習得とは</a:t>
            </a:r>
            <a:r>
              <a:rPr kumimoji="1" lang="en-US" altLang="ja-JP" sz="3200" dirty="0"/>
              <a:t>…</a:t>
            </a:r>
            <a:endParaRPr kumimoji="1" lang="ja-JP" altLang="en-US" sz="3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2DAEB78-8EF1-114E-BAD3-E4BD095E159F}"/>
              </a:ext>
            </a:extLst>
          </p:cNvPr>
          <p:cNvSpPr txBox="1"/>
          <p:nvPr/>
        </p:nvSpPr>
        <p:spPr>
          <a:xfrm>
            <a:off x="3581827" y="2879736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← 文法を覚えて</a:t>
            </a:r>
            <a:endParaRPr kumimoji="1" lang="en-US" altLang="ja-JP" dirty="0"/>
          </a:p>
          <a:p>
            <a:r>
              <a:rPr kumimoji="1" lang="ja-JP" altLang="en-US"/>
              <a:t>　プログラムを記述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3A9734BC-938A-6649-A537-1DF19D8828B9}"/>
              </a:ext>
            </a:extLst>
          </p:cNvPr>
          <p:cNvSpPr/>
          <p:nvPr/>
        </p:nvSpPr>
        <p:spPr>
          <a:xfrm>
            <a:off x="495257" y="1291180"/>
            <a:ext cx="2974739" cy="511610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A49B261-B7AF-0A46-8EF9-A14E850AB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91" y="1801109"/>
            <a:ext cx="2579389" cy="1591831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1A2033CD-DE1D-A445-A4E9-21A7FE6CF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34" y="3776214"/>
            <a:ext cx="2574184" cy="2355377"/>
          </a:xfrm>
          <a:prstGeom prst="rect">
            <a:avLst/>
          </a:prstGeom>
        </p:spPr>
      </p:pic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24A37201-816E-E24A-9EE8-040072B5F8AC}"/>
              </a:ext>
            </a:extLst>
          </p:cNvPr>
          <p:cNvSpPr/>
          <p:nvPr/>
        </p:nvSpPr>
        <p:spPr>
          <a:xfrm>
            <a:off x="6413901" y="1291180"/>
            <a:ext cx="2974739" cy="511610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12A6A3FC-197C-4944-859C-7B58E4542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7893" y="3895642"/>
            <a:ext cx="2696228" cy="2000041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100C5D8B-FE35-5F40-89B7-B07276A2FA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8419" y="1801109"/>
            <a:ext cx="2685702" cy="1511300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C661D3D-5ECA-0442-AC4B-A0CE03BEA015}"/>
              </a:ext>
            </a:extLst>
          </p:cNvPr>
          <p:cNvSpPr txBox="1"/>
          <p:nvPr/>
        </p:nvSpPr>
        <p:spPr>
          <a:xfrm>
            <a:off x="3545702" y="3776214"/>
            <a:ext cx="270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ja-JP" altLang="en-US"/>
              <a:t>　部品の使い方を習得→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0022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9758" y="2180527"/>
            <a:ext cx="645368" cy="5243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122415" y="1462374"/>
            <a:ext cx="2532832" cy="103433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96828" y="5198325"/>
            <a:ext cx="2017580" cy="823924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2159" y="5774231"/>
            <a:ext cx="485578" cy="39453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E19A0CA-EAA5-744F-BE4B-187A0690122A}"/>
              </a:ext>
            </a:extLst>
          </p:cNvPr>
          <p:cNvSpPr txBox="1"/>
          <p:nvPr/>
        </p:nvSpPr>
        <p:spPr>
          <a:xfrm>
            <a:off x="4245114" y="3015127"/>
            <a:ext cx="141577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まくら２</a:t>
            </a:r>
          </a:p>
        </p:txBody>
      </p:sp>
    </p:spTree>
    <p:extLst>
      <p:ext uri="{BB962C8B-B14F-4D97-AF65-F5344CB8AC3E}">
        <p14:creationId xmlns:p14="http://schemas.microsoft.com/office/powerpoint/2010/main" val="1587640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4F481F-C3EE-B44C-AD51-6B3859BB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16" y="155443"/>
            <a:ext cx="886036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z="3200"/>
              <a:t>スキルマップを考えてみました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15682" y="1"/>
            <a:ext cx="790327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823923" cy="2017580"/>
            <a:chOff x="0" y="4601497"/>
            <a:chExt cx="1014060" cy="2017580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表 6">
            <a:extLst>
              <a:ext uri="{FF2B5EF4-FFF2-40B4-BE49-F238E27FC236}">
                <a16:creationId xmlns:a16="http://schemas.microsoft.com/office/drawing/2014/main" id="{D17C9596-1067-1440-B6BB-D4011F7ED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790789"/>
              </p:ext>
            </p:extLst>
          </p:nvPr>
        </p:nvGraphicFramePr>
        <p:xfrm>
          <a:off x="871398" y="2296734"/>
          <a:ext cx="8259568" cy="21651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32446">
                  <a:extLst>
                    <a:ext uri="{9D8B030D-6E8A-4147-A177-3AD203B41FA5}">
                      <a16:colId xmlns:a16="http://schemas.microsoft.com/office/drawing/2014/main" val="3601587819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19465996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92502223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3340588624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209111633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730620792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2877132358"/>
                    </a:ext>
                  </a:extLst>
                </a:gridCol>
                <a:gridCol w="1032446">
                  <a:extLst>
                    <a:ext uri="{9D8B030D-6E8A-4147-A177-3AD203B41FA5}">
                      <a16:colId xmlns:a16="http://schemas.microsoft.com/office/drawing/2014/main" val="1227481940"/>
                    </a:ext>
                  </a:extLst>
                </a:gridCol>
              </a:tblGrid>
              <a:tr h="607011"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Web</a:t>
                      </a:r>
                      <a:r>
                        <a:rPr kumimoji="1" lang="ja-JP" altLang="en-US" sz="1200"/>
                        <a:t>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携帯アプリ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ネイティブアプリ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クラウド系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AI</a:t>
                      </a:r>
                    </a:p>
                    <a:p>
                      <a:r>
                        <a:rPr kumimoji="1" lang="ja-JP" altLang="en-US" sz="1200"/>
                        <a:t>データサイエンス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組み込み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レガシー</a:t>
                      </a:r>
                      <a:endParaRPr kumimoji="1" lang="en-US" altLang="ja-JP" sz="1200" dirty="0"/>
                    </a:p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40179"/>
                  </a:ext>
                </a:extLst>
              </a:tr>
              <a:tr h="52573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正社員</a:t>
                      </a:r>
                      <a:endParaRPr kumimoji="1" lang="en-US" altLang="ja-JP" sz="1200" b="1" dirty="0"/>
                    </a:p>
                    <a:p>
                      <a:r>
                        <a:rPr kumimoji="1" lang="ja-JP" altLang="en-US" sz="1200" b="1"/>
                        <a:t>パート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06721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請負契約</a:t>
                      </a:r>
                    </a:p>
                    <a:p>
                      <a:endParaRPr kumimoji="1" lang="ja-JP" altLang="en-US" sz="12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135247"/>
                  </a:ext>
                </a:extLst>
              </a:tr>
              <a:tr h="508321">
                <a:tc>
                  <a:txBody>
                    <a:bodyPr/>
                    <a:lstStyle/>
                    <a:p>
                      <a:r>
                        <a:rPr kumimoji="1" lang="ja-JP" altLang="en-US" sz="1200" b="1"/>
                        <a:t>個人開発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800"/>
                        <a:t>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165422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47492E0-6DE8-AB40-B160-97F5CC6AA642}"/>
              </a:ext>
            </a:extLst>
          </p:cNvPr>
          <p:cNvSpPr txBox="1"/>
          <p:nvPr/>
        </p:nvSpPr>
        <p:spPr>
          <a:xfrm>
            <a:off x="871398" y="1336603"/>
            <a:ext cx="2545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例）</a:t>
            </a:r>
            <a:r>
              <a:rPr kumimoji="1" lang="en-US" altLang="ja-JP" dirty="0"/>
              <a:t>HTML/CSS</a:t>
            </a:r>
            <a:r>
              <a:rPr kumimoji="1" lang="ja-JP" altLang="en-US"/>
              <a:t>のマップ</a:t>
            </a:r>
          </a:p>
        </p:txBody>
      </p:sp>
    </p:spTree>
    <p:extLst>
      <p:ext uri="{BB962C8B-B14F-4D97-AF65-F5344CB8AC3E}">
        <p14:creationId xmlns:p14="http://schemas.microsoft.com/office/powerpoint/2010/main" val="28797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{396C22CC-9696-7547-9014-301F9FBFF56A}tf16401369</Template>
  <TotalTime>510</TotalTime>
  <Words>887</Words>
  <Application>Microsoft Macintosh PowerPoint</Application>
  <PresentationFormat>A4 210 x 297 mm</PresentationFormat>
  <Paragraphs>278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テーマ</vt:lpstr>
      <vt:lpstr>Tapabot概要など</vt:lpstr>
      <vt:lpstr>ちゃちゃまるの自己紹介</vt:lpstr>
      <vt:lpstr>PowerPoint プレゼンテーション</vt:lpstr>
      <vt:lpstr>ソフトウェア開発の変遷</vt:lpstr>
      <vt:lpstr>ハードウェアの階層</vt:lpstr>
      <vt:lpstr>スクラッチからのソフトウェアの開発って…</vt:lpstr>
      <vt:lpstr>プログラミング言語の習得とは…</vt:lpstr>
      <vt:lpstr>PowerPoint プレゼンテーション</vt:lpstr>
      <vt:lpstr>スキルマップを考えてみました</vt:lpstr>
      <vt:lpstr>PowerPoint プレゼンテーション</vt:lpstr>
      <vt:lpstr>tapabot外観</vt:lpstr>
      <vt:lpstr>使った部品の説明</vt:lpstr>
      <vt:lpstr>Node.jsのスキルマップ</vt:lpstr>
      <vt:lpstr>使った部品の説明（続き）</vt:lpstr>
      <vt:lpstr>使った部品の説明（続き）</vt:lpstr>
      <vt:lpstr>REST/JSONのスキルマップ</vt:lpstr>
      <vt:lpstr>開発環境</vt:lpstr>
      <vt:lpstr>使った部品の説明（続き）</vt:lpstr>
      <vt:lpstr>GitHub/OSSのスキルマップ</vt:lpstr>
      <vt:lpstr>PowerPoint プレゼンテーション</vt:lpstr>
      <vt:lpstr>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Pythonで学ぶプログラミング</dc:title>
  <dc:creator>Takashi Ashida</dc:creator>
  <cp:lastModifiedBy>Takashi Ashida</cp:lastModifiedBy>
  <cp:revision>4</cp:revision>
  <dcterms:created xsi:type="dcterms:W3CDTF">2021-09-08T13:21:48Z</dcterms:created>
  <dcterms:modified xsi:type="dcterms:W3CDTF">2021-09-09T10:10:45Z</dcterms:modified>
</cp:coreProperties>
</file>

<file path=docProps/thumbnail.jpeg>
</file>